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4" r:id="rId7"/>
    <p:sldId id="263" r:id="rId8"/>
    <p:sldId id="261" r:id="rId9"/>
    <p:sldId id="262"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52" autoAdjust="0"/>
    <p:restoredTop sz="94660"/>
  </p:normalViewPr>
  <p:slideViewPr>
    <p:cSldViewPr snapToGrid="0">
      <p:cViewPr varScale="1">
        <p:scale>
          <a:sx n="88" d="100"/>
          <a:sy n="88" d="100"/>
        </p:scale>
        <p:origin x="49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64C9ABC-F441-4ED5-83F0-9EB2796F182F}" type="datetimeFigureOut">
              <a:rPr lang="en-US" smtClean="0"/>
              <a:t>6/29/2019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B51CF-1145-454A-9536-3E9CCF8550CE}" type="slidenum">
              <a:rPr lang="en-US" smtClean="0"/>
              <a:t>‹#›</a:t>
            </a:fld>
            <a:endParaRPr lang="en-US"/>
          </a:p>
        </p:txBody>
      </p:sp>
    </p:spTree>
    <p:extLst>
      <p:ext uri="{BB962C8B-B14F-4D97-AF65-F5344CB8AC3E}">
        <p14:creationId xmlns:p14="http://schemas.microsoft.com/office/powerpoint/2010/main" val="6936730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64C9ABC-F441-4ED5-83F0-9EB2796F182F}" type="datetimeFigureOut">
              <a:rPr lang="en-US" smtClean="0"/>
              <a:t>6/29/2019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B51CF-1145-454A-9536-3E9CCF8550CE}" type="slidenum">
              <a:rPr lang="en-US" smtClean="0"/>
              <a:t>‹#›</a:t>
            </a:fld>
            <a:endParaRPr lang="en-US"/>
          </a:p>
        </p:txBody>
      </p:sp>
    </p:spTree>
    <p:extLst>
      <p:ext uri="{BB962C8B-B14F-4D97-AF65-F5344CB8AC3E}">
        <p14:creationId xmlns:p14="http://schemas.microsoft.com/office/powerpoint/2010/main" val="933889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64C9ABC-F441-4ED5-83F0-9EB2796F182F}" type="datetimeFigureOut">
              <a:rPr lang="en-US" smtClean="0"/>
              <a:t>6/29/2019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B51CF-1145-454A-9536-3E9CCF8550CE}" type="slidenum">
              <a:rPr lang="en-US" smtClean="0"/>
              <a:t>‹#›</a:t>
            </a:fld>
            <a:endParaRPr lang="en-US"/>
          </a:p>
        </p:txBody>
      </p:sp>
    </p:spTree>
    <p:extLst>
      <p:ext uri="{BB962C8B-B14F-4D97-AF65-F5344CB8AC3E}">
        <p14:creationId xmlns:p14="http://schemas.microsoft.com/office/powerpoint/2010/main" val="4283333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64C9ABC-F441-4ED5-83F0-9EB2796F182F}" type="datetimeFigureOut">
              <a:rPr lang="en-US" smtClean="0"/>
              <a:t>6/29/2019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B51CF-1145-454A-9536-3E9CCF8550CE}" type="slidenum">
              <a:rPr lang="en-US" smtClean="0"/>
              <a:t>‹#›</a:t>
            </a:fld>
            <a:endParaRPr lang="en-US"/>
          </a:p>
        </p:txBody>
      </p:sp>
    </p:spTree>
    <p:extLst>
      <p:ext uri="{BB962C8B-B14F-4D97-AF65-F5344CB8AC3E}">
        <p14:creationId xmlns:p14="http://schemas.microsoft.com/office/powerpoint/2010/main" val="862944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64C9ABC-F441-4ED5-83F0-9EB2796F182F}" type="datetimeFigureOut">
              <a:rPr lang="en-US" smtClean="0"/>
              <a:t>6/29/2019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AB51CF-1145-454A-9536-3E9CCF8550CE}" type="slidenum">
              <a:rPr lang="en-US" smtClean="0"/>
              <a:t>‹#›</a:t>
            </a:fld>
            <a:endParaRPr lang="en-US"/>
          </a:p>
        </p:txBody>
      </p:sp>
    </p:spTree>
    <p:extLst>
      <p:ext uri="{BB962C8B-B14F-4D97-AF65-F5344CB8AC3E}">
        <p14:creationId xmlns:p14="http://schemas.microsoft.com/office/powerpoint/2010/main" val="2423566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64C9ABC-F441-4ED5-83F0-9EB2796F182F}" type="datetimeFigureOut">
              <a:rPr lang="en-US" smtClean="0"/>
              <a:t>6/29/2019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AB51CF-1145-454A-9536-3E9CCF8550CE}" type="slidenum">
              <a:rPr lang="en-US" smtClean="0"/>
              <a:t>‹#›</a:t>
            </a:fld>
            <a:endParaRPr lang="en-US"/>
          </a:p>
        </p:txBody>
      </p:sp>
    </p:spTree>
    <p:extLst>
      <p:ext uri="{BB962C8B-B14F-4D97-AF65-F5344CB8AC3E}">
        <p14:creationId xmlns:p14="http://schemas.microsoft.com/office/powerpoint/2010/main" val="20600600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64C9ABC-F441-4ED5-83F0-9EB2796F182F}" type="datetimeFigureOut">
              <a:rPr lang="en-US" smtClean="0"/>
              <a:t>6/29/2019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AB51CF-1145-454A-9536-3E9CCF8550CE}" type="slidenum">
              <a:rPr lang="en-US" smtClean="0"/>
              <a:t>‹#›</a:t>
            </a:fld>
            <a:endParaRPr lang="en-US"/>
          </a:p>
        </p:txBody>
      </p:sp>
    </p:spTree>
    <p:extLst>
      <p:ext uri="{BB962C8B-B14F-4D97-AF65-F5344CB8AC3E}">
        <p14:creationId xmlns:p14="http://schemas.microsoft.com/office/powerpoint/2010/main" val="3192098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64C9ABC-F441-4ED5-83F0-9EB2796F182F}" type="datetimeFigureOut">
              <a:rPr lang="en-US" smtClean="0"/>
              <a:t>6/29/2019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AB51CF-1145-454A-9536-3E9CCF8550CE}" type="slidenum">
              <a:rPr lang="en-US" smtClean="0"/>
              <a:t>‹#›</a:t>
            </a:fld>
            <a:endParaRPr lang="en-US"/>
          </a:p>
        </p:txBody>
      </p:sp>
    </p:spTree>
    <p:extLst>
      <p:ext uri="{BB962C8B-B14F-4D97-AF65-F5344CB8AC3E}">
        <p14:creationId xmlns:p14="http://schemas.microsoft.com/office/powerpoint/2010/main" val="3026235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4C9ABC-F441-4ED5-83F0-9EB2796F182F}" type="datetimeFigureOut">
              <a:rPr lang="en-US" smtClean="0"/>
              <a:t>6/29/2019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AB51CF-1145-454A-9536-3E9CCF8550CE}" type="slidenum">
              <a:rPr lang="en-US" smtClean="0"/>
              <a:t>‹#›</a:t>
            </a:fld>
            <a:endParaRPr lang="en-US"/>
          </a:p>
        </p:txBody>
      </p:sp>
    </p:spTree>
    <p:extLst>
      <p:ext uri="{BB962C8B-B14F-4D97-AF65-F5344CB8AC3E}">
        <p14:creationId xmlns:p14="http://schemas.microsoft.com/office/powerpoint/2010/main" val="1879209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64C9ABC-F441-4ED5-83F0-9EB2796F182F}" type="datetimeFigureOut">
              <a:rPr lang="en-US" smtClean="0"/>
              <a:t>6/29/2019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AB51CF-1145-454A-9536-3E9CCF8550CE}" type="slidenum">
              <a:rPr lang="en-US" smtClean="0"/>
              <a:t>‹#›</a:t>
            </a:fld>
            <a:endParaRPr lang="en-US"/>
          </a:p>
        </p:txBody>
      </p:sp>
    </p:spTree>
    <p:extLst>
      <p:ext uri="{BB962C8B-B14F-4D97-AF65-F5344CB8AC3E}">
        <p14:creationId xmlns:p14="http://schemas.microsoft.com/office/powerpoint/2010/main" val="3735491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64C9ABC-F441-4ED5-83F0-9EB2796F182F}" type="datetimeFigureOut">
              <a:rPr lang="en-US" smtClean="0"/>
              <a:t>6/29/2019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AB51CF-1145-454A-9536-3E9CCF8550CE}" type="slidenum">
              <a:rPr lang="en-US" smtClean="0"/>
              <a:t>‹#›</a:t>
            </a:fld>
            <a:endParaRPr lang="en-US"/>
          </a:p>
        </p:txBody>
      </p:sp>
    </p:spTree>
    <p:extLst>
      <p:ext uri="{BB962C8B-B14F-4D97-AF65-F5344CB8AC3E}">
        <p14:creationId xmlns:p14="http://schemas.microsoft.com/office/powerpoint/2010/main" val="4245197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4C9ABC-F441-4ED5-83F0-9EB2796F182F}" type="datetimeFigureOut">
              <a:rPr lang="en-US" smtClean="0"/>
              <a:t>6/29/2019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AB51CF-1145-454A-9536-3E9CCF8550CE}" type="slidenum">
              <a:rPr lang="en-US" smtClean="0"/>
              <a:t>‹#›</a:t>
            </a:fld>
            <a:endParaRPr lang="en-US"/>
          </a:p>
        </p:txBody>
      </p:sp>
    </p:spTree>
    <p:extLst>
      <p:ext uri="{BB962C8B-B14F-4D97-AF65-F5344CB8AC3E}">
        <p14:creationId xmlns:p14="http://schemas.microsoft.com/office/powerpoint/2010/main" val="37330517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8000" dirty="0" smtClean="0"/>
              <a:t>Smart Buildings</a:t>
            </a:r>
            <a:endParaRPr lang="en-US" sz="8000" dirty="0"/>
          </a:p>
        </p:txBody>
      </p:sp>
      <p:sp>
        <p:nvSpPr>
          <p:cNvPr id="3" name="Subtitle 2"/>
          <p:cNvSpPr>
            <a:spLocks noGrp="1"/>
          </p:cNvSpPr>
          <p:nvPr>
            <p:ph type="subTitle" idx="1"/>
          </p:nvPr>
        </p:nvSpPr>
        <p:spPr>
          <a:xfrm>
            <a:off x="5408022" y="3509963"/>
            <a:ext cx="6322423" cy="833846"/>
          </a:xfrm>
        </p:spPr>
        <p:txBody>
          <a:bodyPr>
            <a:normAutofit lnSpcReduction="10000"/>
          </a:bodyPr>
          <a:lstStyle/>
          <a:p>
            <a:pPr algn="r"/>
            <a:r>
              <a:rPr lang="ro-RO" dirty="0" smtClean="0">
                <a:latin typeface="FontAwesome5"/>
              </a:rPr>
              <a:t>Lucrare realizată de </a:t>
            </a:r>
            <a:r>
              <a:rPr lang="en-US" dirty="0" err="1" smtClean="0">
                <a:latin typeface="FontAwesome5"/>
              </a:rPr>
              <a:t>Amariei</a:t>
            </a:r>
            <a:r>
              <a:rPr lang="en-US" dirty="0" smtClean="0">
                <a:latin typeface="FontAwesome5"/>
              </a:rPr>
              <a:t> </a:t>
            </a:r>
            <a:r>
              <a:rPr lang="en-US" dirty="0" err="1" smtClean="0">
                <a:latin typeface="FontAwesome5"/>
              </a:rPr>
              <a:t>Oana</a:t>
            </a:r>
            <a:r>
              <a:rPr lang="en-US" dirty="0" smtClean="0">
                <a:latin typeface="FontAwesome5"/>
              </a:rPr>
              <a:t>-Roxana</a:t>
            </a:r>
            <a:endParaRPr lang="ro-RO" dirty="0" smtClean="0">
              <a:latin typeface="FontAwesome5"/>
            </a:endParaRPr>
          </a:p>
          <a:p>
            <a:pPr algn="r"/>
            <a:r>
              <a:rPr lang="ro-RO" dirty="0" smtClean="0">
                <a:latin typeface="FontAwesome5"/>
              </a:rPr>
              <a:t>Coord. </a:t>
            </a:r>
            <a:r>
              <a:rPr lang="en-US" dirty="0" smtClean="0">
                <a:latin typeface="FontAwesome5"/>
              </a:rPr>
              <a:t>Prof. </a:t>
            </a:r>
            <a:r>
              <a:rPr lang="en-US" dirty="0" err="1" smtClean="0">
                <a:latin typeface="FontAwesome5"/>
              </a:rPr>
              <a:t>Colab</a:t>
            </a:r>
            <a:r>
              <a:rPr lang="en-US" dirty="0" smtClean="0">
                <a:latin typeface="FontAwesome5"/>
              </a:rPr>
              <a:t>. Florin </a:t>
            </a:r>
            <a:r>
              <a:rPr lang="en-US" dirty="0" err="1" smtClean="0">
                <a:latin typeface="FontAwesome5"/>
              </a:rPr>
              <a:t>Olariu</a:t>
            </a:r>
            <a:endParaRPr lang="en-US" dirty="0"/>
          </a:p>
        </p:txBody>
      </p:sp>
    </p:spTree>
    <p:extLst>
      <p:ext uri="{BB962C8B-B14F-4D97-AF65-F5344CB8AC3E}">
        <p14:creationId xmlns:p14="http://schemas.microsoft.com/office/powerpoint/2010/main" val="28915019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0844" y="2952205"/>
            <a:ext cx="5712823" cy="1015663"/>
          </a:xfrm>
          <a:prstGeom prst="rect">
            <a:avLst/>
          </a:prstGeom>
          <a:noFill/>
        </p:spPr>
        <p:txBody>
          <a:bodyPr wrap="square" rtlCol="0">
            <a:spAutoFit/>
          </a:bodyPr>
          <a:lstStyle/>
          <a:p>
            <a:r>
              <a:rPr lang="ro-RO" sz="6000" dirty="0" smtClean="0"/>
              <a:t>Vă mulțumesc!</a:t>
            </a:r>
            <a:endParaRPr lang="en-US" sz="6000" dirty="0"/>
          </a:p>
        </p:txBody>
      </p:sp>
    </p:spTree>
    <p:extLst>
      <p:ext uri="{BB962C8B-B14F-4D97-AF65-F5344CB8AC3E}">
        <p14:creationId xmlns:p14="http://schemas.microsoft.com/office/powerpoint/2010/main" val="2662080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t>Introducere</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ro-RO" dirty="0" smtClean="0"/>
              <a:t>În ultimul deceniu</a:t>
            </a:r>
            <a:r>
              <a:rPr lang="ro-RO" dirty="0" smtClean="0"/>
              <a:t> </a:t>
            </a:r>
            <a:r>
              <a:rPr lang="pt-BR" dirty="0" smtClean="0"/>
              <a:t>tehnologi</a:t>
            </a:r>
            <a:r>
              <a:rPr lang="ro-RO" dirty="0" smtClean="0"/>
              <a:t>a a pătruns în numeroase arii, </a:t>
            </a:r>
            <a:r>
              <a:rPr lang="en-US" dirty="0" err="1" smtClean="0"/>
              <a:t>facilit</a:t>
            </a:r>
            <a:r>
              <a:rPr lang="ro-RO" dirty="0" smtClean="0"/>
              <a:t>ând</a:t>
            </a:r>
            <a:r>
              <a:rPr lang="en-US" dirty="0" smtClean="0"/>
              <a:t> vi</a:t>
            </a:r>
            <a:r>
              <a:rPr lang="ro-RO" dirty="0" smtClean="0"/>
              <a:t>ața</a:t>
            </a:r>
            <a:r>
              <a:rPr lang="en-US" dirty="0" smtClean="0"/>
              <a:t> </a:t>
            </a:r>
            <a:r>
              <a:rPr lang="en-US" dirty="0"/>
              <a:t>de </a:t>
            </a:r>
            <a:r>
              <a:rPr lang="en-US" dirty="0" err="1"/>
              <a:t>zi</a:t>
            </a:r>
            <a:r>
              <a:rPr lang="en-US" dirty="0"/>
              <a:t> cu </a:t>
            </a:r>
            <a:r>
              <a:rPr lang="en-US" dirty="0" err="1"/>
              <a:t>zi</a:t>
            </a:r>
            <a:r>
              <a:rPr lang="en-US" dirty="0"/>
              <a:t> a </a:t>
            </a:r>
            <a:r>
              <a:rPr lang="en-US" dirty="0" err="1" smtClean="0"/>
              <a:t>oamenilor</a:t>
            </a:r>
            <a:r>
              <a:rPr lang="ro-RO" dirty="0"/>
              <a:t> </a:t>
            </a:r>
            <a:r>
              <a:rPr lang="ro-RO" dirty="0" smtClean="0"/>
              <a:t>și devenind indispensabilă în domenii în care timpul înseamnă bani.</a:t>
            </a:r>
            <a:r>
              <a:rPr lang="en-US" dirty="0" smtClean="0"/>
              <a:t> </a:t>
            </a:r>
            <a:endParaRPr lang="ro-RO" dirty="0" smtClean="0"/>
          </a:p>
          <a:p>
            <a:pPr marL="0" indent="0">
              <a:buNone/>
            </a:pPr>
            <a:r>
              <a:rPr lang="ro-RO" dirty="0" smtClean="0"/>
              <a:t>Motivația:</a:t>
            </a:r>
          </a:p>
          <a:p>
            <a:r>
              <a:rPr lang="ro-RO" dirty="0" err="1" smtClean="0"/>
              <a:t>T</a:t>
            </a:r>
            <a:r>
              <a:rPr lang="en-US" dirty="0" err="1" smtClean="0"/>
              <a:t>ehnologiile</a:t>
            </a:r>
            <a:r>
              <a:rPr lang="en-US" dirty="0" smtClean="0"/>
              <a:t> </a:t>
            </a:r>
            <a:r>
              <a:rPr lang="en-US" dirty="0" err="1"/>
              <a:t>existente</a:t>
            </a:r>
            <a:r>
              <a:rPr lang="en-US" dirty="0"/>
              <a:t> pot </a:t>
            </a:r>
            <a:r>
              <a:rPr lang="en-US" dirty="0" err="1"/>
              <a:t>contribui</a:t>
            </a:r>
            <a:r>
              <a:rPr lang="en-US" dirty="0"/>
              <a:t> la </a:t>
            </a:r>
            <a:r>
              <a:rPr lang="en-US" dirty="0" err="1"/>
              <a:t>reducerea</a:t>
            </a:r>
            <a:r>
              <a:rPr lang="en-US" dirty="0"/>
              <a:t> </a:t>
            </a:r>
            <a:r>
              <a:rPr lang="en-US" dirty="0" err="1"/>
              <a:t>cheltuielilor</a:t>
            </a:r>
            <a:r>
              <a:rPr lang="en-US" dirty="0"/>
              <a:t> </a:t>
            </a:r>
            <a:r>
              <a:rPr lang="en-US" dirty="0" err="1"/>
              <a:t>și</a:t>
            </a:r>
            <a:r>
              <a:rPr lang="en-US" dirty="0"/>
              <a:t> la </a:t>
            </a:r>
            <a:r>
              <a:rPr lang="en-US" dirty="0" err="1"/>
              <a:t>anticiparea</a:t>
            </a:r>
            <a:r>
              <a:rPr lang="en-US" dirty="0"/>
              <a:t> </a:t>
            </a:r>
            <a:r>
              <a:rPr lang="en-US" dirty="0" err="1"/>
              <a:t>viitorului</a:t>
            </a:r>
            <a:r>
              <a:rPr lang="en-US" dirty="0"/>
              <a:t> </a:t>
            </a:r>
            <a:r>
              <a:rPr lang="en-US" dirty="0" err="1"/>
              <a:t>apropiat</a:t>
            </a:r>
            <a:r>
              <a:rPr lang="en-US" dirty="0"/>
              <a:t> </a:t>
            </a:r>
            <a:r>
              <a:rPr lang="en-US" dirty="0" err="1"/>
              <a:t>pe</a:t>
            </a:r>
            <a:r>
              <a:rPr lang="en-US" dirty="0"/>
              <a:t> </a:t>
            </a:r>
            <a:r>
              <a:rPr lang="en-US" dirty="0" err="1"/>
              <a:t>baza</a:t>
            </a:r>
            <a:r>
              <a:rPr lang="en-US" dirty="0"/>
              <a:t> </a:t>
            </a:r>
            <a:r>
              <a:rPr lang="en-US" dirty="0" err="1"/>
              <a:t>învățării</a:t>
            </a:r>
            <a:r>
              <a:rPr lang="en-US" dirty="0"/>
              <a:t> din </a:t>
            </a:r>
            <a:r>
              <a:rPr lang="en-US" dirty="0" err="1"/>
              <a:t>trecut</a:t>
            </a:r>
            <a:r>
              <a:rPr lang="en-US" dirty="0"/>
              <a:t>, </a:t>
            </a:r>
            <a:r>
              <a:rPr lang="en-US" dirty="0" err="1"/>
              <a:t>înlocuind</a:t>
            </a:r>
            <a:r>
              <a:rPr lang="en-US" dirty="0"/>
              <a:t> o parte din </a:t>
            </a:r>
            <a:r>
              <a:rPr lang="en-US" dirty="0" err="1"/>
              <a:t>munca</a:t>
            </a:r>
            <a:r>
              <a:rPr lang="en-US" dirty="0"/>
              <a:t> </a:t>
            </a:r>
            <a:r>
              <a:rPr lang="en-US" dirty="0" err="1"/>
              <a:t>manuală</a:t>
            </a:r>
            <a:r>
              <a:rPr lang="en-US" dirty="0"/>
              <a:t> </a:t>
            </a:r>
            <a:r>
              <a:rPr lang="en-US" dirty="0" err="1"/>
              <a:t>umană</a:t>
            </a:r>
            <a:r>
              <a:rPr lang="en-US" dirty="0"/>
              <a:t>. </a:t>
            </a:r>
            <a:endParaRPr lang="ro-RO" dirty="0" smtClean="0"/>
          </a:p>
          <a:p>
            <a:r>
              <a:rPr lang="en-US" dirty="0"/>
              <a:t>Smart Buildings </a:t>
            </a:r>
            <a:r>
              <a:rPr lang="ro-RO" dirty="0" smtClean="0"/>
              <a:t>este </a:t>
            </a:r>
            <a:r>
              <a:rPr lang="en-US" dirty="0" smtClean="0"/>
              <a:t>o </a:t>
            </a:r>
            <a:r>
              <a:rPr lang="en-US" dirty="0" err="1"/>
              <a:t>aplicație</a:t>
            </a:r>
            <a:r>
              <a:rPr lang="en-US" dirty="0"/>
              <a:t> care se </a:t>
            </a:r>
            <a:r>
              <a:rPr lang="en-US" dirty="0" err="1"/>
              <a:t>ocupă</a:t>
            </a:r>
            <a:r>
              <a:rPr lang="en-US" dirty="0"/>
              <a:t> cu </a:t>
            </a:r>
            <a:r>
              <a:rPr lang="en-US" dirty="0" err="1"/>
              <a:t>managementul</a:t>
            </a:r>
            <a:r>
              <a:rPr lang="en-US" dirty="0"/>
              <a:t> </a:t>
            </a:r>
            <a:r>
              <a:rPr lang="en-US" dirty="0" err="1"/>
              <a:t>inteligent</a:t>
            </a:r>
            <a:r>
              <a:rPr lang="en-US" dirty="0"/>
              <a:t> al </a:t>
            </a:r>
            <a:r>
              <a:rPr lang="en-US" dirty="0" err="1"/>
              <a:t>unui</a:t>
            </a:r>
            <a:r>
              <a:rPr lang="en-US" dirty="0"/>
              <a:t> </a:t>
            </a:r>
            <a:r>
              <a:rPr lang="en-US" dirty="0" err="1"/>
              <a:t>stoc</a:t>
            </a:r>
            <a:r>
              <a:rPr lang="en-US" dirty="0"/>
              <a:t> </a:t>
            </a:r>
            <a:r>
              <a:rPr lang="ro-RO" dirty="0" smtClean="0"/>
              <a:t>de produse </a:t>
            </a:r>
            <a:r>
              <a:rPr lang="en-US" dirty="0" err="1" smtClean="0"/>
              <a:t>într</a:t>
            </a:r>
            <a:r>
              <a:rPr lang="en-US" dirty="0" smtClean="0"/>
              <a:t>-o </a:t>
            </a:r>
            <a:r>
              <a:rPr lang="en-US" dirty="0" err="1" smtClean="0"/>
              <a:t>firmă</a:t>
            </a:r>
            <a:r>
              <a:rPr lang="ro-RO" dirty="0"/>
              <a:t> </a:t>
            </a:r>
            <a:r>
              <a:rPr lang="ro-RO" dirty="0" smtClean="0"/>
              <a:t>și efectuarea prezicerilor consumurilor viitoare cu ajutorul</a:t>
            </a:r>
            <a:r>
              <a:rPr lang="ro-RO" dirty="0"/>
              <a:t> </a:t>
            </a:r>
            <a:r>
              <a:rPr lang="en-US" dirty="0" smtClean="0"/>
              <a:t>un</a:t>
            </a:r>
            <a:r>
              <a:rPr lang="ro-RO" dirty="0" smtClean="0"/>
              <a:t>ui</a:t>
            </a:r>
            <a:r>
              <a:rPr lang="en-US" dirty="0" smtClean="0"/>
              <a:t> </a:t>
            </a:r>
            <a:r>
              <a:rPr lang="en-US" dirty="0" err="1"/>
              <a:t>algoritm</a:t>
            </a:r>
            <a:r>
              <a:rPr lang="en-US" dirty="0"/>
              <a:t> de </a:t>
            </a:r>
            <a:r>
              <a:rPr lang="en-US" dirty="0" err="1"/>
              <a:t>învățare</a:t>
            </a:r>
            <a:r>
              <a:rPr lang="en-US" dirty="0"/>
              <a:t> </a:t>
            </a:r>
            <a:r>
              <a:rPr lang="en-US" dirty="0" err="1" smtClean="0"/>
              <a:t>automată</a:t>
            </a:r>
            <a:r>
              <a:rPr lang="ro-RO" dirty="0" smtClean="0"/>
              <a:t>.</a:t>
            </a:r>
            <a:endParaRPr lang="en-US" dirty="0"/>
          </a:p>
        </p:txBody>
      </p:sp>
    </p:spTree>
    <p:extLst>
      <p:ext uri="{BB962C8B-B14F-4D97-AF65-F5344CB8AC3E}">
        <p14:creationId xmlns:p14="http://schemas.microsoft.com/office/powerpoint/2010/main" val="26318761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t>Contribu</a:t>
            </a:r>
            <a:r>
              <a:rPr lang="ro-RO" dirty="0" smtClean="0"/>
              <a:t>ții</a:t>
            </a:r>
            <a:endParaRPr lang="en-US" dirty="0"/>
          </a:p>
        </p:txBody>
      </p:sp>
      <p:sp>
        <p:nvSpPr>
          <p:cNvPr id="3" name="Content Placeholder 2"/>
          <p:cNvSpPr>
            <a:spLocks noGrp="1"/>
          </p:cNvSpPr>
          <p:nvPr>
            <p:ph idx="1"/>
          </p:nvPr>
        </p:nvSpPr>
        <p:spPr/>
        <p:txBody>
          <a:bodyPr/>
          <a:lstStyle/>
          <a:p>
            <a:pPr marL="0" indent="0">
              <a:buNone/>
            </a:pPr>
            <a:r>
              <a:rPr lang="ro-RO" dirty="0" smtClean="0"/>
              <a:t>Smart Buildings însumează următoarele funcționalități:</a:t>
            </a:r>
          </a:p>
          <a:p>
            <a:r>
              <a:rPr lang="ro-RO" dirty="0" smtClean="0"/>
              <a:t>Adăugarea unei clădiri</a:t>
            </a:r>
          </a:p>
          <a:p>
            <a:r>
              <a:rPr lang="ro-RO" dirty="0" smtClean="0"/>
              <a:t>Detalii despre o clădire</a:t>
            </a:r>
          </a:p>
          <a:p>
            <a:r>
              <a:rPr lang="ro-RO" dirty="0" smtClean="0"/>
              <a:t>Importul consumurilor pentru o anumită clădire</a:t>
            </a:r>
          </a:p>
          <a:p>
            <a:r>
              <a:rPr lang="ro-RO" dirty="0" smtClean="0"/>
              <a:t>Eliminarea unei clădiri</a:t>
            </a:r>
          </a:p>
          <a:p>
            <a:r>
              <a:rPr lang="ro-RO" dirty="0" smtClean="0"/>
              <a:t>Generarea unei predicții pentru perechea (clădire,produs,etaj)</a:t>
            </a:r>
          </a:p>
          <a:p>
            <a:r>
              <a:rPr lang="ro-RO" dirty="0" smtClean="0"/>
              <a:t>Generarea tuturor predicțiilor pentru clădirile din baza de date</a:t>
            </a:r>
            <a:endParaRPr lang="en-US" dirty="0"/>
          </a:p>
        </p:txBody>
      </p:sp>
    </p:spTree>
    <p:extLst>
      <p:ext uri="{BB962C8B-B14F-4D97-AF65-F5344CB8AC3E}">
        <p14:creationId xmlns:p14="http://schemas.microsoft.com/office/powerpoint/2010/main" val="38658158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04504"/>
            <a:ext cx="10515600" cy="679268"/>
          </a:xfrm>
        </p:spPr>
        <p:txBody>
          <a:bodyPr>
            <a:normAutofit fontScale="90000"/>
          </a:bodyPr>
          <a:lstStyle/>
          <a:p>
            <a:pPr algn="ctr"/>
            <a:r>
              <a:rPr lang="ro-RO" dirty="0" smtClean="0"/>
              <a:t>Arhitectura aplicației</a:t>
            </a:r>
            <a:endParaRPr lang="en-US" dirty="0"/>
          </a:p>
        </p:txBody>
      </p:sp>
      <p:sp>
        <p:nvSpPr>
          <p:cNvPr id="6" name="TextBox 5"/>
          <p:cNvSpPr txBox="1"/>
          <p:nvPr/>
        </p:nvSpPr>
        <p:spPr>
          <a:xfrm>
            <a:off x="687979" y="3187335"/>
            <a:ext cx="1367244" cy="646331"/>
          </a:xfrm>
          <a:prstGeom prst="rect">
            <a:avLst/>
          </a:prstGeom>
          <a:noFill/>
        </p:spPr>
        <p:txBody>
          <a:bodyPr wrap="square" rtlCol="0">
            <a:spAutoFit/>
          </a:bodyPr>
          <a:lstStyle/>
          <a:p>
            <a:pPr algn="ctr"/>
            <a:r>
              <a:rPr lang="ro-RO" dirty="0" smtClean="0"/>
              <a:t>Diagramă contextuală</a:t>
            </a:r>
            <a:endParaRPr lang="en-US" dirty="0"/>
          </a:p>
        </p:txBody>
      </p:sp>
      <p:pic>
        <p:nvPicPr>
          <p:cNvPr id="13" name="Picture 12"/>
          <p:cNvPicPr>
            <a:picLocks noChangeAspect="1"/>
          </p:cNvPicPr>
          <p:nvPr/>
        </p:nvPicPr>
        <p:blipFill>
          <a:blip r:embed="rId2"/>
          <a:stretch>
            <a:fillRect/>
          </a:stretch>
        </p:blipFill>
        <p:spPr>
          <a:xfrm>
            <a:off x="2157412" y="707435"/>
            <a:ext cx="7877175" cy="5895975"/>
          </a:xfrm>
          <a:prstGeom prst="rect">
            <a:avLst/>
          </a:prstGeom>
        </p:spPr>
      </p:pic>
    </p:spTree>
    <p:extLst>
      <p:ext uri="{BB962C8B-B14F-4D97-AF65-F5344CB8AC3E}">
        <p14:creationId xmlns:p14="http://schemas.microsoft.com/office/powerpoint/2010/main" val="7695492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9338" y="2865119"/>
            <a:ext cx="1105988" cy="646331"/>
          </a:xfrm>
          <a:prstGeom prst="rect">
            <a:avLst/>
          </a:prstGeom>
          <a:noFill/>
        </p:spPr>
        <p:txBody>
          <a:bodyPr wrap="square" rtlCol="0">
            <a:spAutoFit/>
          </a:bodyPr>
          <a:lstStyle/>
          <a:p>
            <a:pPr algn="ctr"/>
            <a:r>
              <a:rPr lang="ro-RO" dirty="0" smtClean="0"/>
              <a:t>Diagramă detaliată</a:t>
            </a:r>
            <a:endParaRPr lang="en-US" dirty="0"/>
          </a:p>
        </p:txBody>
      </p:sp>
      <p:pic>
        <p:nvPicPr>
          <p:cNvPr id="4" name="Picture 3"/>
          <p:cNvPicPr>
            <a:picLocks noChangeAspect="1"/>
          </p:cNvPicPr>
          <p:nvPr/>
        </p:nvPicPr>
        <p:blipFill>
          <a:blip r:embed="rId2"/>
          <a:stretch>
            <a:fillRect/>
          </a:stretch>
        </p:blipFill>
        <p:spPr>
          <a:xfrm>
            <a:off x="1500324" y="0"/>
            <a:ext cx="10691676" cy="6797041"/>
          </a:xfrm>
          <a:prstGeom prst="rect">
            <a:avLst/>
          </a:prstGeom>
        </p:spPr>
      </p:pic>
    </p:spTree>
    <p:extLst>
      <p:ext uri="{BB962C8B-B14F-4D97-AF65-F5344CB8AC3E}">
        <p14:creationId xmlns:p14="http://schemas.microsoft.com/office/powerpoint/2010/main" val="31200052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27017" y="984069"/>
            <a:ext cx="10859589" cy="3970318"/>
          </a:xfrm>
          <a:prstGeom prst="rect">
            <a:avLst/>
          </a:prstGeom>
          <a:noFill/>
        </p:spPr>
        <p:txBody>
          <a:bodyPr wrap="square" rtlCol="0">
            <a:spAutoFit/>
          </a:bodyPr>
          <a:lstStyle/>
          <a:p>
            <a:r>
              <a:rPr lang="ro-RO" sz="2800" dirty="0" smtClean="0"/>
              <a:t>Am testat timp de mai multe zile performanța obținută la utilizarea diferitelor tipuri de algoritmi de învățare automată, rezultatul fiind unul mai bun pentru algoritmii de tip clasificare multiplă, decât cei de regresie, alegând într-un final FastTreeOva.</a:t>
            </a:r>
          </a:p>
          <a:p>
            <a:endParaRPr lang="ro-RO" sz="2800" dirty="0" smtClean="0"/>
          </a:p>
          <a:p>
            <a:r>
              <a:rPr lang="ro-RO" sz="2800" dirty="0" smtClean="0"/>
              <a:t>Strategia one-versus-all folosește un algoritm de clasificare binară pentru a antrena un clasificator pentru fiecare clasă. Predicția se realizează rulând acești clasificatori binari și alegând predicția cu scorul cel mai mare.</a:t>
            </a:r>
            <a:endParaRPr lang="en-US" dirty="0"/>
          </a:p>
        </p:txBody>
      </p:sp>
    </p:spTree>
    <p:extLst>
      <p:ext uri="{BB962C8B-B14F-4D97-AF65-F5344CB8AC3E}">
        <p14:creationId xmlns:p14="http://schemas.microsoft.com/office/powerpoint/2010/main" val="31341428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1589"/>
            <a:ext cx="10515600" cy="6487885"/>
          </a:xfrm>
        </p:spPr>
        <p:txBody>
          <a:bodyPr>
            <a:normAutofit/>
          </a:bodyPr>
          <a:lstStyle/>
          <a:p>
            <a:pPr algn="ctr"/>
            <a:r>
              <a:rPr lang="en-US" sz="6000" dirty="0" smtClean="0"/>
              <a:t>Demo</a:t>
            </a:r>
            <a:endParaRPr lang="en-US" sz="6000" dirty="0"/>
          </a:p>
        </p:txBody>
      </p:sp>
    </p:spTree>
    <p:extLst>
      <p:ext uri="{BB962C8B-B14F-4D97-AF65-F5344CB8AC3E}">
        <p14:creationId xmlns:p14="http://schemas.microsoft.com/office/powerpoint/2010/main" val="6771457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
            <a:ext cx="12192000" cy="6858001"/>
          </a:xfrm>
          <a:prstGeom prst="rect">
            <a:avLst/>
          </a:prstGeom>
        </p:spPr>
      </p:pic>
    </p:spTree>
    <p:extLst>
      <p:ext uri="{BB962C8B-B14F-4D97-AF65-F5344CB8AC3E}">
        <p14:creationId xmlns:p14="http://schemas.microsoft.com/office/powerpoint/2010/main" val="30829079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ro-RO" dirty="0" smtClean="0"/>
              <a:t>Concluzii</a:t>
            </a:r>
            <a:endParaRPr lang="en-US" dirty="0"/>
          </a:p>
        </p:txBody>
      </p:sp>
      <p:sp>
        <p:nvSpPr>
          <p:cNvPr id="3" name="Content Placeholder 2"/>
          <p:cNvSpPr>
            <a:spLocks noGrp="1"/>
          </p:cNvSpPr>
          <p:nvPr>
            <p:ph idx="1"/>
          </p:nvPr>
        </p:nvSpPr>
        <p:spPr/>
        <p:txBody>
          <a:bodyPr>
            <a:normAutofit lnSpcReduction="10000"/>
          </a:bodyPr>
          <a:lstStyle/>
          <a:p>
            <a:r>
              <a:rPr lang="ro-RO" dirty="0" smtClean="0"/>
              <a:t>Rezultate bune</a:t>
            </a:r>
          </a:p>
          <a:p>
            <a:r>
              <a:rPr lang="ro-RO" dirty="0" smtClean="0"/>
              <a:t>Menținerea unui stoc, evitând atât excesul, cât și deficitul</a:t>
            </a:r>
          </a:p>
          <a:p>
            <a:r>
              <a:rPr lang="ro-RO" dirty="0" smtClean="0"/>
              <a:t>Automatizarea muncii umane</a:t>
            </a:r>
          </a:p>
          <a:p>
            <a:pPr marL="0" indent="0">
              <a:buNone/>
            </a:pPr>
            <a:endParaRPr lang="ro-RO" dirty="0"/>
          </a:p>
          <a:p>
            <a:pPr marL="0" indent="0">
              <a:buNone/>
            </a:pPr>
            <a:r>
              <a:rPr lang="ro-RO" dirty="0" smtClean="0"/>
              <a:t>Posibile îmbunătățiri:</a:t>
            </a:r>
          </a:p>
          <a:p>
            <a:r>
              <a:rPr lang="ro-RO" dirty="0" smtClean="0"/>
              <a:t>Un login pentru a putea fi folosit de mai multe firme simultan</a:t>
            </a:r>
          </a:p>
          <a:p>
            <a:r>
              <a:rPr lang="ro-RO" dirty="0" smtClean="0"/>
              <a:t>Notificare prin email când un stoc necesită actualizare</a:t>
            </a:r>
          </a:p>
          <a:p>
            <a:r>
              <a:rPr lang="ro-RO" dirty="0" smtClean="0"/>
              <a:t>Generarea unor statistici sau grafice pe baza consumurilor din baza de date</a:t>
            </a:r>
            <a:endParaRPr lang="en-US" dirty="0"/>
          </a:p>
        </p:txBody>
      </p:sp>
    </p:spTree>
    <p:extLst>
      <p:ext uri="{BB962C8B-B14F-4D97-AF65-F5344CB8AC3E}">
        <p14:creationId xmlns:p14="http://schemas.microsoft.com/office/powerpoint/2010/main" val="306950932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446</TotalTime>
  <Words>286</Words>
  <Application>Microsoft Office PowerPoint</Application>
  <PresentationFormat>Widescreen</PresentationFormat>
  <Paragraphs>33</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FontAwesome5</vt:lpstr>
      <vt:lpstr>Office Theme</vt:lpstr>
      <vt:lpstr>Smart Buildings</vt:lpstr>
      <vt:lpstr>Introducere</vt:lpstr>
      <vt:lpstr>Contribuții</vt:lpstr>
      <vt:lpstr>Arhitectura aplicației</vt:lpstr>
      <vt:lpstr>PowerPoint Presentation</vt:lpstr>
      <vt:lpstr>PowerPoint Presentation</vt:lpstr>
      <vt:lpstr>Demo</vt:lpstr>
      <vt:lpstr>PowerPoint Presentation</vt:lpstr>
      <vt:lpstr>Concluzii</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Buildings</dc:title>
  <dc:creator>Roxana</dc:creator>
  <cp:lastModifiedBy>Roxana</cp:lastModifiedBy>
  <cp:revision>15</cp:revision>
  <dcterms:created xsi:type="dcterms:W3CDTF">2019-06-29T11:34:28Z</dcterms:created>
  <dcterms:modified xsi:type="dcterms:W3CDTF">2019-06-29T20:51:25Z</dcterms:modified>
</cp:coreProperties>
</file>

<file path=docProps/thumbnail.jpeg>
</file>